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604020202020204" charset="0"/>
      <p:regular r:id="rId15"/>
    </p:embeddedFont>
    <p:embeddedFont>
      <p:font typeface="Open Sans SemiCondense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96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2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09919" y="914400"/>
            <a:ext cx="6852676" cy="98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  <a:spcBef>
                <a:spcPct val="0"/>
              </a:spcBef>
            </a:pPr>
            <a:r>
              <a:rPr lang="en-US" sz="57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BACHELOR THESIS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919" y="4674748"/>
            <a:ext cx="18418273" cy="165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5"/>
              </a:lnSpc>
            </a:pPr>
            <a:r>
              <a:rPr lang="en-US" sz="6892" b="1">
                <a:solidFill>
                  <a:srgbClr val="E69E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EDI INTEGRATION MANAGER </a:t>
            </a:r>
          </a:p>
          <a:p>
            <a:pPr algn="l">
              <a:lnSpc>
                <a:spcPts val="5609"/>
              </a:lnSpc>
            </a:pPr>
            <a:r>
              <a:rPr lang="en-US" sz="5292" b="1">
                <a:solidFill>
                  <a:srgbClr val="E69E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INTERCHANGE MESSAGE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20098" y="8099736"/>
            <a:ext cx="7384275" cy="102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3"/>
              </a:lnSpc>
            </a:pPr>
            <a:r>
              <a:rPr lang="en-US" sz="29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Supervisor: Lect. Dr. Tudor-Dan Mihoc</a:t>
            </a:r>
          </a:p>
          <a:p>
            <a:pPr algn="r">
              <a:lnSpc>
                <a:spcPts val="4163"/>
              </a:lnSpc>
              <a:spcBef>
                <a:spcPct val="0"/>
              </a:spcBef>
            </a:pPr>
            <a:r>
              <a:rPr lang="en-US" sz="29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Author: Iaguța Alen-Mihael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02046" y="2740286"/>
            <a:ext cx="4149070" cy="1572512"/>
          </a:xfrm>
          <a:custGeom>
            <a:avLst/>
            <a:gdLst/>
            <a:ahLst/>
            <a:cxnLst/>
            <a:rect l="l" t="t" r="r" b="b"/>
            <a:pathLst>
              <a:path w="4149070" h="1572512">
                <a:moveTo>
                  <a:pt x="0" y="0"/>
                </a:moveTo>
                <a:lnTo>
                  <a:pt x="4149071" y="0"/>
                </a:lnTo>
                <a:lnTo>
                  <a:pt x="4149071" y="1572512"/>
                </a:lnTo>
                <a:lnTo>
                  <a:pt x="0" y="157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708108" y="215230"/>
            <a:ext cx="7469063" cy="2129986"/>
          </a:xfrm>
          <a:custGeom>
            <a:avLst/>
            <a:gdLst/>
            <a:ahLst/>
            <a:cxnLst/>
            <a:rect l="l" t="t" r="r" b="b"/>
            <a:pathLst>
              <a:path w="7469063" h="2129986">
                <a:moveTo>
                  <a:pt x="0" y="0"/>
                </a:moveTo>
                <a:lnTo>
                  <a:pt x="7469063" y="0"/>
                </a:lnTo>
                <a:lnTo>
                  <a:pt x="7469063" y="2129986"/>
                </a:lnTo>
                <a:lnTo>
                  <a:pt x="0" y="2129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2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4945" y="1515095"/>
            <a:ext cx="3582856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04983" y="494680"/>
            <a:ext cx="429081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7759" y="2622030"/>
            <a:ext cx="3200983" cy="143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5"/>
              </a:lnSpc>
              <a:spcBef>
                <a:spcPct val="0"/>
              </a:spcBef>
            </a:pPr>
            <a:r>
              <a:rPr lang="en-US" sz="415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Difficulties:</a:t>
            </a:r>
          </a:p>
          <a:p>
            <a:pPr algn="l">
              <a:lnSpc>
                <a:spcPts val="5815"/>
              </a:lnSpc>
              <a:spcBef>
                <a:spcPct val="0"/>
              </a:spcBef>
            </a:pPr>
            <a:endParaRPr lang="en-US" sz="4153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47759" y="5584858"/>
            <a:ext cx="3754220" cy="7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9"/>
              </a:lnSpc>
              <a:spcBef>
                <a:spcPct val="0"/>
              </a:spcBef>
            </a:pPr>
            <a:r>
              <a:rPr lang="en-US" sz="41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Work: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0390" y="3432408"/>
            <a:ext cx="6766417" cy="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Niche industry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0390" y="4272685"/>
            <a:ext cx="6766417" cy="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Infrastructure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0390" y="6723961"/>
            <a:ext cx="6489798" cy="25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customization</a:t>
            </a:r>
          </a:p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 integration</a:t>
            </a:r>
          </a:p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Built-in conversion</a:t>
            </a:r>
          </a:p>
          <a:p>
            <a:pPr marL="788034" lvl="1" indent="-394017" algn="l">
              <a:lnSpc>
                <a:spcPts val="5109"/>
              </a:lnSpc>
              <a:buFont typeface="Arial"/>
              <a:buChar char="•"/>
            </a:pPr>
            <a:r>
              <a:rPr lang="en-US" sz="36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Encryption &amp; Decryption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359819" y="0"/>
            <a:ext cx="6947231" cy="10287000"/>
            <a:chOff x="0" y="0"/>
            <a:chExt cx="9262975" cy="137160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2328" r="2328"/>
            <a:stretch>
              <a:fillRect/>
            </a:stretch>
          </p:blipFill>
          <p:spPr>
            <a:xfrm>
              <a:off x="0" y="0"/>
              <a:ext cx="9262975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96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2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09919" y="914400"/>
            <a:ext cx="6852676" cy="98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  <a:spcBef>
                <a:spcPct val="0"/>
              </a:spcBef>
            </a:pPr>
            <a:r>
              <a:rPr lang="en-US" sz="57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BACHELOR THESIS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919" y="4674748"/>
            <a:ext cx="18418273" cy="165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5"/>
              </a:lnSpc>
            </a:pPr>
            <a:r>
              <a:rPr lang="en-US" sz="6892" b="1">
                <a:solidFill>
                  <a:srgbClr val="E69E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  <a:p>
            <a:pPr algn="l">
              <a:lnSpc>
                <a:spcPts val="5609"/>
              </a:lnSpc>
            </a:pPr>
            <a:r>
              <a:rPr lang="en-US" sz="5292" b="1">
                <a:solidFill>
                  <a:srgbClr val="E69E4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YOUR ATTENTION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20098" y="8099736"/>
            <a:ext cx="7384275" cy="102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3"/>
              </a:lnSpc>
            </a:pPr>
            <a:r>
              <a:rPr lang="en-US" sz="29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Supervisor: Lect. Dr. Tudor-Dan Mihoc</a:t>
            </a:r>
          </a:p>
          <a:p>
            <a:pPr algn="r">
              <a:lnSpc>
                <a:spcPts val="4163"/>
              </a:lnSpc>
              <a:spcBef>
                <a:spcPct val="0"/>
              </a:spcBef>
            </a:pPr>
            <a:r>
              <a:rPr lang="en-US" sz="29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Author: Iaguța Alen-Mihael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02046" y="2740286"/>
            <a:ext cx="4149070" cy="1572512"/>
          </a:xfrm>
          <a:custGeom>
            <a:avLst/>
            <a:gdLst/>
            <a:ahLst/>
            <a:cxnLst/>
            <a:rect l="l" t="t" r="r" b="b"/>
            <a:pathLst>
              <a:path w="4149070" h="1572512">
                <a:moveTo>
                  <a:pt x="0" y="0"/>
                </a:moveTo>
                <a:lnTo>
                  <a:pt x="4149071" y="0"/>
                </a:lnTo>
                <a:lnTo>
                  <a:pt x="4149071" y="1572512"/>
                </a:lnTo>
                <a:lnTo>
                  <a:pt x="0" y="1572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708108" y="215230"/>
            <a:ext cx="7469063" cy="2129986"/>
          </a:xfrm>
          <a:custGeom>
            <a:avLst/>
            <a:gdLst/>
            <a:ahLst/>
            <a:cxnLst/>
            <a:rect l="l" t="t" r="r" b="b"/>
            <a:pathLst>
              <a:path w="7469063" h="2129986">
                <a:moveTo>
                  <a:pt x="0" y="0"/>
                </a:moveTo>
                <a:lnTo>
                  <a:pt x="7469063" y="0"/>
                </a:lnTo>
                <a:lnTo>
                  <a:pt x="7469063" y="2129986"/>
                </a:lnTo>
                <a:lnTo>
                  <a:pt x="0" y="2129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2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76133" y="938673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64469" y="872014"/>
            <a:ext cx="504772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664469" y="2025438"/>
            <a:ext cx="2402679" cy="1905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57344" y="3029290"/>
            <a:ext cx="807124" cy="8071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4841" y="322803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7344" y="4336294"/>
            <a:ext cx="807124" cy="807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4841" y="4535038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7344" y="5638718"/>
            <a:ext cx="807124" cy="807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84841" y="5837462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7344" y="6941143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4841" y="7139887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57344" y="8243567"/>
            <a:ext cx="807124" cy="8071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84841" y="8442311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0668" y="3151459"/>
            <a:ext cx="5391421" cy="5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45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 TO EDI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00668" y="8365736"/>
            <a:ext cx="5391421" cy="5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45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LIVE DEMO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0668" y="7063394"/>
            <a:ext cx="7394830" cy="5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45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CONCLUSIONS &amp; FURTHER WORK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00668" y="5760969"/>
            <a:ext cx="5391421" cy="5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45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IMPLEMENTATION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00668" y="4458545"/>
            <a:ext cx="5391421" cy="54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45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</a:t>
            </a:r>
          </a:p>
        </p:txBody>
      </p:sp>
      <p:sp>
        <p:nvSpPr>
          <p:cNvPr id="30" name="Freeform 30"/>
          <p:cNvSpPr/>
          <p:nvPr/>
        </p:nvSpPr>
        <p:spPr>
          <a:xfrm rot="5400000">
            <a:off x="9884865" y="4041209"/>
            <a:ext cx="10204463" cy="2643691"/>
          </a:xfrm>
          <a:custGeom>
            <a:avLst/>
            <a:gdLst/>
            <a:ahLst/>
            <a:cxnLst/>
            <a:rect l="l" t="t" r="r" b="b"/>
            <a:pathLst>
              <a:path w="10204463" h="2643691">
                <a:moveTo>
                  <a:pt x="0" y="0"/>
                </a:moveTo>
                <a:lnTo>
                  <a:pt x="10204463" y="0"/>
                </a:lnTo>
                <a:lnTo>
                  <a:pt x="10204463" y="2643692"/>
                </a:lnTo>
                <a:lnTo>
                  <a:pt x="0" y="264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09" b="-2109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0930" y="821527"/>
            <a:ext cx="429081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EDI ?</a:t>
            </a:r>
          </a:p>
        </p:txBody>
      </p:sp>
      <p:sp>
        <p:nvSpPr>
          <p:cNvPr id="4" name="AutoShape 4"/>
          <p:cNvSpPr/>
          <p:nvPr/>
        </p:nvSpPr>
        <p:spPr>
          <a:xfrm>
            <a:off x="1250930" y="1841943"/>
            <a:ext cx="3769726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73352" y="2929568"/>
            <a:ext cx="7494609" cy="119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Exchange of electronic data between companies </a:t>
            </a:r>
          </a:p>
          <a:p>
            <a:pPr algn="l">
              <a:lnSpc>
                <a:spcPts val="3226"/>
              </a:lnSpc>
              <a:spcBef>
                <a:spcPct val="0"/>
              </a:spcBef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using precisely defined transactions, using a set of standards for structuring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0930" y="2057158"/>
            <a:ext cx="6182390" cy="37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ELECTRONIC DATA INTERCHANGE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09450" y="2406898"/>
            <a:ext cx="7893070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SHOULD WE USE IT 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109450" y="3427314"/>
            <a:ext cx="7071591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887219" y="3941664"/>
            <a:ext cx="8137721" cy="326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7597" lvl="1" indent="-248799" algn="l">
              <a:lnSpc>
                <a:spcPts val="3226"/>
              </a:lnSpc>
              <a:buFont typeface="Arial"/>
              <a:buChar char="•"/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Speed: </a:t>
            </a:r>
            <a:r>
              <a:rPr lang="en-US" sz="23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can be moved with little to no delay</a:t>
            </a:r>
          </a:p>
          <a:p>
            <a:pPr marL="497597" lvl="1" indent="-248799" algn="l">
              <a:lnSpc>
                <a:spcPts val="3226"/>
              </a:lnSpc>
              <a:buFont typeface="Arial"/>
              <a:buChar char="•"/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Accuracy: </a:t>
            </a:r>
            <a:r>
              <a:rPr lang="en-US" sz="23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Errors are reduced </a:t>
            </a:r>
          </a:p>
          <a:p>
            <a:pPr marL="497597" lvl="1" indent="-248799" algn="l">
              <a:lnSpc>
                <a:spcPts val="3226"/>
              </a:lnSpc>
              <a:buFont typeface="Arial"/>
              <a:buChar char="•"/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Simplicity: </a:t>
            </a:r>
            <a:r>
              <a:rPr lang="en-US" sz="23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EDI Standards specify how the data is formatted and where it is located</a:t>
            </a:r>
          </a:p>
          <a:p>
            <a:pPr marL="497597" lvl="1" indent="-248799" algn="l">
              <a:lnSpc>
                <a:spcPts val="3226"/>
              </a:lnSpc>
              <a:buFont typeface="Arial"/>
              <a:buChar char="•"/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Security: </a:t>
            </a:r>
            <a:r>
              <a:rPr lang="en-US" sz="23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EDI documents can be </a:t>
            </a:r>
            <a:r>
              <a:rPr lang="en-US" sz="23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accesed</a:t>
            </a:r>
            <a:r>
              <a:rPr lang="en-US" sz="23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only by authorized users and the data can be formatted by choice</a:t>
            </a:r>
          </a:p>
          <a:p>
            <a:pPr algn="l">
              <a:lnSpc>
                <a:spcPts val="3226"/>
              </a:lnSpc>
            </a:pPr>
            <a:endParaRPr lang="en-US" sz="230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387394"/>
            <a:ext cx="848488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WHERE IS IT BEING USED ?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6407809"/>
            <a:ext cx="8028953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6961768"/>
            <a:ext cx="8735991" cy="203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EDI is used across a wide range of industries to streamline and automate the exchange of business documents for: </a:t>
            </a:r>
          </a:p>
          <a:p>
            <a:pPr algn="l">
              <a:lnSpc>
                <a:spcPts val="3226"/>
              </a:lnSpc>
            </a:pPr>
            <a:r>
              <a:rPr lang="en-US" sz="230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Retails, Automotive, Logistics &amp; Transportation, Healthcare, Finance, etc.</a:t>
            </a:r>
          </a:p>
          <a:p>
            <a:pPr algn="l">
              <a:lnSpc>
                <a:spcPts val="3226"/>
              </a:lnSpc>
            </a:pPr>
            <a:endParaRPr lang="en-US" sz="2304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558166" y="1765609"/>
            <a:ext cx="9171667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4343145"/>
            <a:ext cx="16230600" cy="0"/>
          </a:xfrm>
          <a:prstGeom prst="line">
            <a:avLst/>
          </a:prstGeom>
          <a:ln w="38100" cap="flat">
            <a:solidFill>
              <a:srgbClr val="E69E4A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036798" y="4343145"/>
            <a:ext cx="533434" cy="758546"/>
            <a:chOff x="0" y="0"/>
            <a:chExt cx="57158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1588" cy="812800"/>
            </a:xfrm>
            <a:custGeom>
              <a:avLst/>
              <a:gdLst/>
              <a:ahLst/>
              <a:cxnLst/>
              <a:rect l="l" t="t" r="r" b="b"/>
              <a:pathLst>
                <a:path w="571588" h="812800">
                  <a:moveTo>
                    <a:pt x="28579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8388" y="0"/>
                  </a:lnTo>
                  <a:lnTo>
                    <a:pt x="368388" y="406400"/>
                  </a:lnTo>
                  <a:lnTo>
                    <a:pt x="571588" y="406400"/>
                  </a:lnTo>
                  <a:lnTo>
                    <a:pt x="285794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38100"/>
              <a:ext cx="165188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036798" y="3584599"/>
            <a:ext cx="533434" cy="758546"/>
            <a:chOff x="0" y="0"/>
            <a:chExt cx="57158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1588" cy="812800"/>
            </a:xfrm>
            <a:custGeom>
              <a:avLst/>
              <a:gdLst/>
              <a:ahLst/>
              <a:cxnLst/>
              <a:rect l="l" t="t" r="r" b="b"/>
              <a:pathLst>
                <a:path w="571588" h="812800">
                  <a:moveTo>
                    <a:pt x="28579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8388" y="0"/>
                  </a:lnTo>
                  <a:lnTo>
                    <a:pt x="368388" y="406400"/>
                  </a:lnTo>
                  <a:lnTo>
                    <a:pt x="571588" y="406400"/>
                  </a:lnTo>
                  <a:lnTo>
                    <a:pt x="285794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3200" y="-38100"/>
              <a:ext cx="165188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582717"/>
            <a:ext cx="3281495" cy="1001882"/>
            <a:chOff x="0" y="0"/>
            <a:chExt cx="864262" cy="2638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64262" cy="301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TRANSFER OF PHYSICAL PRODUCT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42140" y="8944194"/>
            <a:ext cx="3281495" cy="1001882"/>
            <a:chOff x="0" y="0"/>
            <a:chExt cx="864262" cy="2638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64262" cy="31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SUPPLIER’S BANK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2156862" y="3080699"/>
            <a:ext cx="2926026" cy="1262446"/>
          </a:xfrm>
          <a:prstGeom prst="line">
            <a:avLst/>
          </a:prstGeom>
          <a:ln w="161925" cap="flat">
            <a:solidFill>
              <a:srgbClr val="E69E4A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919693" y="2135356"/>
            <a:ext cx="3303671" cy="1838042"/>
          </a:xfrm>
          <a:custGeom>
            <a:avLst/>
            <a:gdLst/>
            <a:ahLst/>
            <a:cxnLst/>
            <a:rect l="l" t="t" r="r" b="b"/>
            <a:pathLst>
              <a:path w="3303671" h="1838042">
                <a:moveTo>
                  <a:pt x="0" y="0"/>
                </a:moveTo>
                <a:lnTo>
                  <a:pt x="3303671" y="0"/>
                </a:lnTo>
                <a:lnTo>
                  <a:pt x="3303671" y="1838042"/>
                </a:lnTo>
                <a:lnTo>
                  <a:pt x="0" y="183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6630100" y="3037005"/>
            <a:ext cx="2513900" cy="1306139"/>
          </a:xfrm>
          <a:prstGeom prst="line">
            <a:avLst/>
          </a:prstGeom>
          <a:ln w="161925" cap="flat">
            <a:solidFill>
              <a:srgbClr val="E69E4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4989353" y="6716240"/>
            <a:ext cx="3281495" cy="1001882"/>
            <a:chOff x="0" y="0"/>
            <a:chExt cx="864262" cy="2638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64262" cy="31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CUSTOMER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5143500"/>
            <a:ext cx="3281495" cy="1001882"/>
            <a:chOff x="0" y="0"/>
            <a:chExt cx="864262" cy="2638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64262" cy="301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EDI (TRANSFER OF DOCUMENTS)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074121" y="8944194"/>
            <a:ext cx="3281495" cy="1001882"/>
            <a:chOff x="0" y="0"/>
            <a:chExt cx="864262" cy="2638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64262" cy="31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CUSTOMER’S BANK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442140" y="6716240"/>
            <a:ext cx="3281495" cy="1001882"/>
            <a:chOff x="0" y="0"/>
            <a:chExt cx="864262" cy="2638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64262" cy="263870"/>
            </a:xfrm>
            <a:custGeom>
              <a:avLst/>
              <a:gdLst/>
              <a:ahLst/>
              <a:cxnLst/>
              <a:rect l="l" t="t" r="r" b="b"/>
              <a:pathLst>
                <a:path w="864262" h="263870">
                  <a:moveTo>
                    <a:pt x="120323" y="0"/>
                  </a:moveTo>
                  <a:lnTo>
                    <a:pt x="743940" y="0"/>
                  </a:lnTo>
                  <a:cubicBezTo>
                    <a:pt x="775851" y="0"/>
                    <a:pt x="806456" y="12677"/>
                    <a:pt x="829021" y="35242"/>
                  </a:cubicBezTo>
                  <a:cubicBezTo>
                    <a:pt x="851585" y="57807"/>
                    <a:pt x="864262" y="88411"/>
                    <a:pt x="864262" y="120323"/>
                  </a:cubicBezTo>
                  <a:lnTo>
                    <a:pt x="864262" y="143548"/>
                  </a:lnTo>
                  <a:cubicBezTo>
                    <a:pt x="864262" y="175459"/>
                    <a:pt x="851585" y="206064"/>
                    <a:pt x="829021" y="228628"/>
                  </a:cubicBezTo>
                  <a:cubicBezTo>
                    <a:pt x="806456" y="251193"/>
                    <a:pt x="775851" y="263870"/>
                    <a:pt x="743940" y="263870"/>
                  </a:cubicBezTo>
                  <a:lnTo>
                    <a:pt x="120323" y="263870"/>
                  </a:lnTo>
                  <a:cubicBezTo>
                    <a:pt x="88411" y="263870"/>
                    <a:pt x="57807" y="251193"/>
                    <a:pt x="35242" y="228628"/>
                  </a:cubicBezTo>
                  <a:cubicBezTo>
                    <a:pt x="12677" y="206064"/>
                    <a:pt x="0" y="175459"/>
                    <a:pt x="0" y="143548"/>
                  </a:cubicBezTo>
                  <a:lnTo>
                    <a:pt x="0" y="120323"/>
                  </a:lnTo>
                  <a:cubicBezTo>
                    <a:pt x="0" y="88411"/>
                    <a:pt x="12677" y="57807"/>
                    <a:pt x="35242" y="35242"/>
                  </a:cubicBezTo>
                  <a:cubicBezTo>
                    <a:pt x="57807" y="12677"/>
                    <a:pt x="88411" y="0"/>
                    <a:pt x="120323" y="0"/>
                  </a:cubicBezTo>
                  <a:close/>
                </a:path>
              </a:pathLst>
            </a:custGeom>
            <a:solidFill>
              <a:srgbClr val="E69E4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64262" cy="311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Open Sans SemiCondensed Bold"/>
                  <a:ea typeface="Open Sans SemiCondensed Bold"/>
                  <a:cs typeface="Open Sans SemiCondensed Bold"/>
                  <a:sym typeface="Open Sans SemiCondensed Bold"/>
                </a:rPr>
                <a:t>SUPPLIER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48151" y="7817329"/>
            <a:ext cx="533434" cy="1005232"/>
            <a:chOff x="0" y="0"/>
            <a:chExt cx="571588" cy="10771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1588" cy="1077130"/>
            </a:xfrm>
            <a:custGeom>
              <a:avLst/>
              <a:gdLst/>
              <a:ahLst/>
              <a:cxnLst/>
              <a:rect l="l" t="t" r="r" b="b"/>
              <a:pathLst>
                <a:path w="571588" h="1077130">
                  <a:moveTo>
                    <a:pt x="285794" y="1077130"/>
                  </a:moveTo>
                  <a:lnTo>
                    <a:pt x="0" y="670730"/>
                  </a:lnTo>
                  <a:lnTo>
                    <a:pt x="203200" y="670730"/>
                  </a:lnTo>
                  <a:lnTo>
                    <a:pt x="203200" y="0"/>
                  </a:lnTo>
                  <a:lnTo>
                    <a:pt x="368388" y="0"/>
                  </a:lnTo>
                  <a:lnTo>
                    <a:pt x="368388" y="670730"/>
                  </a:lnTo>
                  <a:lnTo>
                    <a:pt x="571588" y="670730"/>
                  </a:lnTo>
                  <a:lnTo>
                    <a:pt x="285794" y="107713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03200" y="-38100"/>
              <a:ext cx="165188" cy="1013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14816171" y="7817329"/>
            <a:ext cx="533434" cy="1005232"/>
            <a:chOff x="0" y="0"/>
            <a:chExt cx="571588" cy="10771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71588" cy="1077130"/>
            </a:xfrm>
            <a:custGeom>
              <a:avLst/>
              <a:gdLst/>
              <a:ahLst/>
              <a:cxnLst/>
              <a:rect l="l" t="t" r="r" b="b"/>
              <a:pathLst>
                <a:path w="571588" h="1077130">
                  <a:moveTo>
                    <a:pt x="285794" y="1077130"/>
                  </a:moveTo>
                  <a:lnTo>
                    <a:pt x="0" y="670730"/>
                  </a:lnTo>
                  <a:lnTo>
                    <a:pt x="203200" y="670730"/>
                  </a:lnTo>
                  <a:lnTo>
                    <a:pt x="203200" y="0"/>
                  </a:lnTo>
                  <a:lnTo>
                    <a:pt x="368388" y="0"/>
                  </a:lnTo>
                  <a:lnTo>
                    <a:pt x="368388" y="670730"/>
                  </a:lnTo>
                  <a:lnTo>
                    <a:pt x="571588" y="670730"/>
                  </a:lnTo>
                  <a:lnTo>
                    <a:pt x="285794" y="107713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03200" y="-38100"/>
              <a:ext cx="165188" cy="1013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5400000">
            <a:off x="10632161" y="6999595"/>
            <a:ext cx="533434" cy="4891081"/>
            <a:chOff x="0" y="0"/>
            <a:chExt cx="571588" cy="52409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71588" cy="5240911"/>
            </a:xfrm>
            <a:custGeom>
              <a:avLst/>
              <a:gdLst/>
              <a:ahLst/>
              <a:cxnLst/>
              <a:rect l="l" t="t" r="r" b="b"/>
              <a:pathLst>
                <a:path w="571588" h="5240911">
                  <a:moveTo>
                    <a:pt x="285794" y="5240911"/>
                  </a:moveTo>
                  <a:lnTo>
                    <a:pt x="0" y="4834511"/>
                  </a:lnTo>
                  <a:lnTo>
                    <a:pt x="203200" y="4834511"/>
                  </a:lnTo>
                  <a:lnTo>
                    <a:pt x="203200" y="0"/>
                  </a:lnTo>
                  <a:lnTo>
                    <a:pt x="368388" y="0"/>
                  </a:lnTo>
                  <a:lnTo>
                    <a:pt x="368388" y="4834511"/>
                  </a:lnTo>
                  <a:lnTo>
                    <a:pt x="571588" y="4834511"/>
                  </a:lnTo>
                  <a:lnTo>
                    <a:pt x="285794" y="5240911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3200" y="-38100"/>
              <a:ext cx="165188" cy="517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H="1">
            <a:off x="8229575" y="6877291"/>
            <a:ext cx="5212565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flipV="1">
            <a:off x="8322286" y="7217180"/>
            <a:ext cx="5063069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 flipH="1" flipV="1">
            <a:off x="8239226" y="7531634"/>
            <a:ext cx="5202915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5729150" y="5229199"/>
            <a:ext cx="1971438" cy="1423020"/>
          </a:xfrm>
          <a:custGeom>
            <a:avLst/>
            <a:gdLst/>
            <a:ahLst/>
            <a:cxnLst/>
            <a:rect l="l" t="t" r="r" b="b"/>
            <a:pathLst>
              <a:path w="1971438" h="1423020">
                <a:moveTo>
                  <a:pt x="0" y="0"/>
                </a:moveTo>
                <a:lnTo>
                  <a:pt x="1971437" y="0"/>
                </a:lnTo>
                <a:lnTo>
                  <a:pt x="1971437" y="1423020"/>
                </a:lnTo>
                <a:lnTo>
                  <a:pt x="0" y="142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3344418" y="4571745"/>
            <a:ext cx="1559439" cy="1988284"/>
          </a:xfrm>
          <a:custGeom>
            <a:avLst/>
            <a:gdLst/>
            <a:ahLst/>
            <a:cxnLst/>
            <a:rect l="l" t="t" r="r" b="b"/>
            <a:pathLst>
              <a:path w="1559439" h="1988284">
                <a:moveTo>
                  <a:pt x="0" y="0"/>
                </a:moveTo>
                <a:lnTo>
                  <a:pt x="1559439" y="0"/>
                </a:lnTo>
                <a:lnTo>
                  <a:pt x="1559439" y="1988284"/>
                </a:lnTo>
                <a:lnTo>
                  <a:pt x="0" y="198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4558166" y="486736"/>
            <a:ext cx="9171667" cy="10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8"/>
              </a:lnSpc>
            </a:pPr>
            <a:r>
              <a:rPr lang="en-US" sz="66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DOES IT WORK 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158898" y="2544617"/>
            <a:ext cx="153816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RECEIVE ITEMS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099636" y="2544617"/>
            <a:ext cx="126039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SEND ITEMS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190511" y="4508588"/>
            <a:ext cx="304871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BAR CODES/LABELS USED TO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VERIFY ITEMS RECEIVED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827269" y="6535582"/>
            <a:ext cx="19210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1. PROPOSAL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95727" y="6865390"/>
            <a:ext cx="278415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2. SIGNED CONTRACT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711998" y="7198130"/>
            <a:ext cx="437376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3. SHIPPING DOCUMENTS &amp; INVOICE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63135" y="7899096"/>
            <a:ext cx="968097" cy="80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</a:pPr>
            <a:r>
              <a:rPr lang="en-US" sz="1771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4. </a:t>
            </a:r>
          </a:p>
          <a:p>
            <a:pPr algn="ctr">
              <a:lnSpc>
                <a:spcPts val="2108"/>
              </a:lnSpc>
            </a:pPr>
            <a:r>
              <a:rPr lang="en-US" sz="1771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APPROVE </a:t>
            </a:r>
          </a:p>
          <a:p>
            <a:pPr algn="ctr">
              <a:lnSpc>
                <a:spcPts val="2108"/>
              </a:lnSpc>
            </a:pPr>
            <a:r>
              <a:rPr lang="en-US" sz="1771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PAYMENT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623211" y="7899096"/>
            <a:ext cx="1049536" cy="80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</a:pPr>
            <a:r>
              <a:rPr lang="en-US" sz="1771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6. </a:t>
            </a:r>
          </a:p>
          <a:p>
            <a:pPr algn="ctr">
              <a:lnSpc>
                <a:spcPts val="2108"/>
              </a:lnSpc>
            </a:pPr>
            <a:r>
              <a:rPr lang="en-US" sz="1771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NOTICE OF</a:t>
            </a:r>
          </a:p>
          <a:p>
            <a:pPr algn="ctr">
              <a:lnSpc>
                <a:spcPts val="2108"/>
              </a:lnSpc>
            </a:pPr>
            <a:r>
              <a:rPr lang="en-US" sz="1771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DEPOSIT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694970" y="8997761"/>
            <a:ext cx="40025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STEP 5. ELECTRONIC FUNDS TRANSFER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349605" y="4858497"/>
            <a:ext cx="2110910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BAR CODES/LABELS USED TO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RECORD ITEMS SHIPPED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281" y="6371248"/>
            <a:ext cx="5095797" cy="3428061"/>
            <a:chOff x="0" y="0"/>
            <a:chExt cx="6794396" cy="45707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50" r="450"/>
            <a:stretch>
              <a:fillRect/>
            </a:stretch>
          </p:blipFill>
          <p:spPr>
            <a:xfrm>
              <a:off x="0" y="0"/>
              <a:ext cx="6794396" cy="457074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74945" y="1515095"/>
            <a:ext cx="3582856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736617" y="2124600"/>
            <a:ext cx="807124" cy="807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14945" y="2124600"/>
            <a:ext cx="807124" cy="807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41110" y="2124600"/>
            <a:ext cx="807124" cy="8071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96101" y="6371248"/>
            <a:ext cx="5095797" cy="3428061"/>
            <a:chOff x="0" y="0"/>
            <a:chExt cx="6794396" cy="457074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l="10540" r="10540"/>
            <a:stretch>
              <a:fillRect/>
            </a:stretch>
          </p:blipFill>
          <p:spPr>
            <a:xfrm>
              <a:off x="0" y="0"/>
              <a:ext cx="6794396" cy="4570749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2596774" y="6371248"/>
            <a:ext cx="5095797" cy="3428061"/>
            <a:chOff x="0" y="0"/>
            <a:chExt cx="6794396" cy="457074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 l="540" r="540"/>
            <a:stretch>
              <a:fillRect/>
            </a:stretch>
          </p:blipFill>
          <p:spPr>
            <a:xfrm>
              <a:off x="0" y="0"/>
              <a:ext cx="6794396" cy="4570749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804983" y="494680"/>
            <a:ext cx="429081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64114" y="23233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42441" y="23233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68606" y="23233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57258" y="3611837"/>
            <a:ext cx="5661746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I wanted to lower the technical barrier to entry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by offering a straightforward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and accessible platform that encourages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businesses to adopt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modern integration practices with confidence.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10894" y="3611837"/>
            <a:ext cx="6146364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I built this solution to help small and medium-sized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 companies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 that are looking to expand but may hesitate to adopt EDI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due to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the uncertainty of using prematurely paid services.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11" y="3611837"/>
            <a:ext cx="5782509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Working in the EDI integration field has motivated me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to create a tool that reflects both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my professional experience and personal interest in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FFFFFF"/>
                </a:solidFill>
                <a:latin typeface="Open Sans SemiCondensed Bold"/>
                <a:ea typeface="Open Sans SemiCondensed Bold"/>
                <a:cs typeface="Open Sans SemiCondensed Bold"/>
                <a:sym typeface="Open Sans SemiCondensed Bold"/>
              </a:rPr>
              <a:t>solving real-world data exchange challenges.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677285" y="1497978"/>
            <a:ext cx="6412497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164753"/>
            <a:ext cx="7800318" cy="5957493"/>
          </a:xfrm>
          <a:custGeom>
            <a:avLst/>
            <a:gdLst/>
            <a:ahLst/>
            <a:cxnLst/>
            <a:rect l="l" t="t" r="r" b="b"/>
            <a:pathLst>
              <a:path w="7800318" h="5957493">
                <a:moveTo>
                  <a:pt x="0" y="0"/>
                </a:moveTo>
                <a:lnTo>
                  <a:pt x="7800318" y="0"/>
                </a:lnTo>
                <a:lnTo>
                  <a:pt x="7800318" y="5957494"/>
                </a:lnTo>
                <a:lnTo>
                  <a:pt x="0" y="5957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89948" y="2348840"/>
            <a:ext cx="7477822" cy="3964000"/>
            <a:chOff x="0" y="0"/>
            <a:chExt cx="9970430" cy="52853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778" r="1778"/>
            <a:stretch>
              <a:fillRect/>
            </a:stretch>
          </p:blipFill>
          <p:spPr>
            <a:xfrm>
              <a:off x="0" y="0"/>
              <a:ext cx="9970430" cy="5285333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677285" y="594517"/>
            <a:ext cx="6759996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7285" y="3820230"/>
            <a:ext cx="7582015" cy="181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application is a web-based platform where multiple clients can connect to a centralized server for real-time data exchange and EDI processing.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5143500"/>
            <a:ext cx="8251183" cy="4712419"/>
            <a:chOff x="0" y="0"/>
            <a:chExt cx="11001577" cy="62832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299" b="7299"/>
            <a:stretch>
              <a:fillRect/>
            </a:stretch>
          </p:blipFill>
          <p:spPr>
            <a:xfrm>
              <a:off x="0" y="0"/>
              <a:ext cx="11001577" cy="628322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611510" y="495498"/>
            <a:ext cx="8296109" cy="4297234"/>
            <a:chOff x="0" y="0"/>
            <a:chExt cx="11061479" cy="572964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2339" r="2339"/>
            <a:stretch>
              <a:fillRect/>
            </a:stretch>
          </p:blipFill>
          <p:spPr>
            <a:xfrm>
              <a:off x="0" y="0"/>
              <a:ext cx="11061479" cy="572964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03757" y="2833370"/>
            <a:ext cx="6550365" cy="456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application relies on:</a:t>
            </a:r>
          </a:p>
          <a:p>
            <a:pPr algn="l">
              <a:lnSpc>
                <a:spcPts val="3639"/>
              </a:lnSpc>
            </a:pPr>
            <a:endParaRPr lang="en-US" sz="25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Managing EDI files and documents, in order to ensure organization</a:t>
            </a:r>
          </a:p>
          <a:p>
            <a:pPr algn="l">
              <a:lnSpc>
                <a:spcPts val="3639"/>
              </a:lnSpc>
            </a:pPr>
            <a:endParaRPr lang="en-US" sz="25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Create custom workflows for documents to go through </a:t>
            </a:r>
          </a:p>
          <a:p>
            <a:pPr algn="l">
              <a:lnSpc>
                <a:spcPts val="3639"/>
              </a:lnSpc>
            </a:pPr>
            <a:endParaRPr lang="en-US" sz="25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61334" lvl="1" indent="-280667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Ensure and manage the processing of the files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7998" y="462982"/>
            <a:ext cx="5227170" cy="9043850"/>
          </a:xfrm>
          <a:custGeom>
            <a:avLst/>
            <a:gdLst/>
            <a:ahLst/>
            <a:cxnLst/>
            <a:rect l="l" t="t" r="r" b="b"/>
            <a:pathLst>
              <a:path w="5227170" h="9043850">
                <a:moveTo>
                  <a:pt x="0" y="0"/>
                </a:moveTo>
                <a:lnTo>
                  <a:pt x="5227170" y="0"/>
                </a:lnTo>
                <a:lnTo>
                  <a:pt x="5227170" y="9043851"/>
                </a:lnTo>
                <a:lnTo>
                  <a:pt x="0" y="904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407" r="-631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77998" y="916860"/>
            <a:ext cx="5227170" cy="5976210"/>
            <a:chOff x="0" y="0"/>
            <a:chExt cx="6969560" cy="796828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290" b="2290"/>
            <a:stretch>
              <a:fillRect/>
            </a:stretch>
          </p:blipFill>
          <p:spPr>
            <a:xfrm>
              <a:off x="0" y="0"/>
              <a:ext cx="6969560" cy="796828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96483" y="2128346"/>
            <a:ext cx="8111376" cy="564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</a:pPr>
            <a:endParaRPr/>
          </a:p>
          <a:p>
            <a:pPr marL="695105" lvl="1" indent="-347553" algn="l">
              <a:lnSpc>
                <a:spcPts val="4507"/>
              </a:lnSpc>
              <a:buFont typeface="Arial"/>
              <a:buChar char="•"/>
            </a:pPr>
            <a:r>
              <a:rPr lang="en-US" sz="321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Creating and managing connections with partners (suppliers/customers)</a:t>
            </a:r>
          </a:p>
          <a:p>
            <a:pPr algn="l">
              <a:lnSpc>
                <a:spcPts val="4507"/>
              </a:lnSpc>
            </a:pPr>
            <a:endParaRPr lang="en-US" sz="321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95105" lvl="1" indent="-347553" algn="l">
              <a:lnSpc>
                <a:spcPts val="4507"/>
              </a:lnSpc>
              <a:buFont typeface="Arial"/>
              <a:buChar char="•"/>
            </a:pPr>
            <a:r>
              <a:rPr lang="en-US" sz="321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Automatic systems to send/receive files and assign them to the corresponding workflow rules</a:t>
            </a:r>
          </a:p>
          <a:p>
            <a:pPr algn="l">
              <a:lnSpc>
                <a:spcPts val="4507"/>
              </a:lnSpc>
            </a:pPr>
            <a:endParaRPr lang="en-US" sz="321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95105" lvl="1" indent="-347553" algn="l">
              <a:lnSpc>
                <a:spcPts val="4507"/>
              </a:lnSpc>
              <a:buFont typeface="Arial"/>
              <a:buChar char="•"/>
            </a:pPr>
            <a:r>
              <a:rPr lang="en-US" sz="321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Predefined workflows to map documents based on needs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60416" y="1657905"/>
            <a:ext cx="2532094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239870"/>
            <a:ext cx="8550277" cy="6327205"/>
          </a:xfrm>
          <a:custGeom>
            <a:avLst/>
            <a:gdLst/>
            <a:ahLst/>
            <a:cxnLst/>
            <a:rect l="l" t="t" r="r" b="b"/>
            <a:pathLst>
              <a:path w="8550277" h="6327205">
                <a:moveTo>
                  <a:pt x="0" y="0"/>
                </a:moveTo>
                <a:lnTo>
                  <a:pt x="8550277" y="0"/>
                </a:lnTo>
                <a:lnTo>
                  <a:pt x="8550277" y="6327205"/>
                </a:lnTo>
                <a:lnTo>
                  <a:pt x="0" y="632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60416" y="662695"/>
            <a:ext cx="5529393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EDI FILES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416" y="2262730"/>
            <a:ext cx="8483584" cy="586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ISA*00*          *00*          *ZZ*SENDERID       *ZZ*RECEIVERID     *250701*1200*U*00401*000000001*0*P*&gt;~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GS*IN*SENDERID*RECEIVERID*20250701*1200*1*X*004010~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ST*810*0001~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BIG*20250701*INV123456*20250601*PO1234567~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N1*BT*Acme Corporation*92*123 Industrial Road, Springfield, IL 62701~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N1*ST*Acme Warehouse*92*456 Warehouse Ave, Springfield, IL 62702~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IT1*1*10*EA*15.00**VP*Widget A~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IT1*2*5*EA*30.00**VP*Widget B~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TDS*32400~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CAD*PP***Carrier Name~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ISS*15~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CTT*2~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SE*12*0001~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GE*1*1~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IEA*1*000000001~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3659417" y="3232672"/>
            <a:ext cx="6227875" cy="447581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2819400" y="4957379"/>
            <a:ext cx="12505195" cy="1130396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600200" y="5342829"/>
            <a:ext cx="12103685" cy="1362142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459843" y="4650196"/>
            <a:ext cx="7959296" cy="92304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459843" y="3057993"/>
            <a:ext cx="8103100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595</Words>
  <Application>Microsoft Office PowerPoint</Application>
  <PresentationFormat>Particularizare</PresentationFormat>
  <Paragraphs>114</Paragraphs>
  <Slides>11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8" baseType="lpstr">
      <vt:lpstr>Open Sans Bold</vt:lpstr>
      <vt:lpstr>Open Sans</vt:lpstr>
      <vt:lpstr>Arial</vt:lpstr>
      <vt:lpstr>Open Sans SemiCondensed Bold</vt:lpstr>
      <vt:lpstr>Calibri</vt:lpstr>
      <vt:lpstr>Canva Sans</vt:lpstr>
      <vt:lpstr>Office Theme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Logistic Presentation</dc:title>
  <cp:lastModifiedBy>Iaguta Alen</cp:lastModifiedBy>
  <cp:revision>2</cp:revision>
  <dcterms:created xsi:type="dcterms:W3CDTF">2006-08-16T00:00:00Z</dcterms:created>
  <dcterms:modified xsi:type="dcterms:W3CDTF">2025-07-01T16:34:39Z</dcterms:modified>
  <dc:identifier>DAGr6zKpGbY</dc:identifier>
</cp:coreProperties>
</file>